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5" r:id="rId4"/>
    <p:sldId id="273" r:id="rId5"/>
    <p:sldId id="274" r:id="rId6"/>
    <p:sldId id="276" r:id="rId7"/>
    <p:sldId id="278" r:id="rId8"/>
    <p:sldId id="279" r:id="rId9"/>
    <p:sldId id="282" r:id="rId10"/>
    <p:sldId id="281" r:id="rId11"/>
    <p:sldId id="280" r:id="rId12"/>
    <p:sldId id="296" r:id="rId13"/>
    <p:sldId id="288" r:id="rId14"/>
    <p:sldId id="295" r:id="rId15"/>
    <p:sldId id="299" r:id="rId16"/>
    <p:sldId id="298" r:id="rId17"/>
    <p:sldId id="297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293" r:id="rId26"/>
    <p:sldId id="290" r:id="rId27"/>
    <p:sldId id="294" r:id="rId28"/>
    <p:sldId id="291" r:id="rId29"/>
    <p:sldId id="292" r:id="rId30"/>
    <p:sldId id="307" r:id="rId31"/>
    <p:sldId id="308" r:id="rId32"/>
    <p:sldId id="289" r:id="rId33"/>
    <p:sldId id="309" r:id="rId34"/>
    <p:sldId id="312" r:id="rId35"/>
    <p:sldId id="328" r:id="rId36"/>
    <p:sldId id="311" r:id="rId37"/>
    <p:sldId id="314" r:id="rId38"/>
    <p:sldId id="313" r:id="rId39"/>
    <p:sldId id="310" r:id="rId40"/>
    <p:sldId id="320" r:id="rId41"/>
    <p:sldId id="316" r:id="rId42"/>
    <p:sldId id="321" r:id="rId43"/>
    <p:sldId id="322" r:id="rId44"/>
    <p:sldId id="323" r:id="rId45"/>
    <p:sldId id="324" r:id="rId46"/>
    <p:sldId id="326" r:id="rId47"/>
    <p:sldId id="315" r:id="rId48"/>
    <p:sldId id="327" r:id="rId49"/>
    <p:sldId id="317" r:id="rId50"/>
    <p:sldId id="318" r:id="rId51"/>
    <p:sldId id="319" r:id="rId52"/>
    <p:sldId id="260" r:id="rId53"/>
    <p:sldId id="261" r:id="rId54"/>
    <p:sldId id="262" r:id="rId55"/>
    <p:sldId id="258" r:id="rId56"/>
    <p:sldId id="272" r:id="rId57"/>
    <p:sldId id="263" r:id="rId58"/>
    <p:sldId id="264" r:id="rId59"/>
    <p:sldId id="265" r:id="rId60"/>
    <p:sldId id="259" r:id="rId61"/>
    <p:sldId id="266" r:id="rId62"/>
    <p:sldId id="267" r:id="rId63"/>
    <p:sldId id="268" r:id="rId64"/>
    <p:sldId id="269" r:id="rId65"/>
    <p:sldId id="270" r:id="rId66"/>
    <p:sldId id="257" r:id="rId67"/>
    <p:sldId id="27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64721203-0684-4B9C-9DF3-188FC362A3C6}">
          <p14:sldIdLst>
            <p14:sldId id="256"/>
          </p14:sldIdLst>
        </p14:section>
        <p14:section name="Introducción" id="{5E557596-D5E6-466A-AB5A-52E0766B2A16}">
          <p14:sldIdLst>
            <p14:sldId id="277"/>
            <p14:sldId id="275"/>
            <p14:sldId id="273"/>
            <p14:sldId id="274"/>
            <p14:sldId id="276"/>
            <p14:sldId id="278"/>
            <p14:sldId id="279"/>
            <p14:sldId id="282"/>
            <p14:sldId id="281"/>
            <p14:sldId id="280"/>
            <p14:sldId id="296"/>
            <p14:sldId id="288"/>
            <p14:sldId id="295"/>
            <p14:sldId id="299"/>
            <p14:sldId id="298"/>
            <p14:sldId id="297"/>
            <p14:sldId id="300"/>
            <p14:sldId id="301"/>
            <p14:sldId id="302"/>
            <p14:sldId id="303"/>
            <p14:sldId id="304"/>
            <p14:sldId id="305"/>
            <p14:sldId id="306"/>
            <p14:sldId id="293"/>
            <p14:sldId id="290"/>
            <p14:sldId id="294"/>
            <p14:sldId id="291"/>
            <p14:sldId id="292"/>
            <p14:sldId id="307"/>
            <p14:sldId id="308"/>
            <p14:sldId id="289"/>
            <p14:sldId id="309"/>
            <p14:sldId id="312"/>
            <p14:sldId id="328"/>
            <p14:sldId id="311"/>
            <p14:sldId id="314"/>
            <p14:sldId id="313"/>
            <p14:sldId id="310"/>
            <p14:sldId id="320"/>
            <p14:sldId id="316"/>
            <p14:sldId id="321"/>
            <p14:sldId id="322"/>
            <p14:sldId id="323"/>
            <p14:sldId id="324"/>
            <p14:sldId id="326"/>
            <p14:sldId id="315"/>
            <p14:sldId id="327"/>
            <p14:sldId id="317"/>
            <p14:sldId id="318"/>
            <p14:sldId id="319"/>
          </p14:sldIdLst>
        </p14:section>
        <p14:section name="Objetivos" id="{07069086-5365-411F-83E1-335F1C4E4E01}">
          <p14:sldIdLst/>
        </p14:section>
        <p14:section name="Resultados" id="{D9AE81B5-565A-4496-B43F-D498415CB190}">
          <p14:sldIdLst/>
        </p14:section>
        <p14:section name="Diseño e Implementación" id="{4780010E-B487-4756-A93B-735D9FB2CAAB}">
          <p14:sldIdLst/>
        </p14:section>
        <p14:section name="Construcción de escenarios" id="{1740AD18-5F91-4796-885D-2976D4D341A2}">
          <p14:sldIdLst/>
        </p14:section>
        <p14:section name="Componentes reutilizables" id="{406AD747-F422-491C-B7E9-5B287CD33F43}">
          <p14:sldIdLst/>
        </p14:section>
        <p14:section name="Evolutivos" id="{977BBD89-1052-4160-BA8E-5EC069BCEA48}">
          <p14:sldIdLst/>
        </p14:section>
        <p14:section name="___________________________________" id="{BF72CE92-CD04-4325-8C6C-5E58BA992A2E}">
          <p14:sldIdLst/>
        </p14:section>
        <p14:section name="Portadas" id="{214994CE-AA70-4C1B-A140-7DF41EF8F9ED}">
          <p14:sldIdLst>
            <p14:sldId id="260"/>
            <p14:sldId id="261"/>
            <p14:sldId id="262"/>
          </p14:sldIdLst>
        </p14:section>
        <p14:section name="Texto + imagen" id="{1A832915-F3F1-46C7-B706-5E9F9FE37F90}">
          <p14:sldIdLst>
            <p14:sldId id="258"/>
            <p14:sldId id="272"/>
            <p14:sldId id="263"/>
          </p14:sldIdLst>
        </p14:section>
        <p14:section name="Texto +gráfica" id="{80F6C9D9-1C47-497C-8A85-922AFA2A1019}">
          <p14:sldIdLst>
            <p14:sldId id="264"/>
            <p14:sldId id="265"/>
          </p14:sldIdLst>
        </p14:section>
        <p14:section name="Destacados" id="{9B121DCA-370F-44B0-99E8-1B0F1B4F3683}">
          <p14:sldIdLst>
            <p14:sldId id="259"/>
            <p14:sldId id="266"/>
            <p14:sldId id="267"/>
            <p14:sldId id="268"/>
          </p14:sldIdLst>
        </p14:section>
        <p14:section name="Destacado texto + texto" id="{C9B75D04-57C2-4C87-85D5-8EB5B2BF1508}">
          <p14:sldIdLst>
            <p14:sldId id="269"/>
            <p14:sldId id="270"/>
          </p14:sldIdLst>
        </p14:section>
        <p14:section name="Cierre" id="{4849C93D-8513-408C-AEEF-740FE44DE0B5}">
          <p14:sldIdLst>
            <p14:sldId id="257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52" y="7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49000960655091"/>
          <c:y val="8.3507306889352817E-2"/>
          <c:w val="0.74301981298688224"/>
          <c:h val="0.72789571449706569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1E-42A8-8A68-8740C66B07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1E-42A8-8A68-8740C66B07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91E-49E4-AA99-1CEC6EB23D7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91E-49E4-AA99-1CEC6EB23D7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91E-49E4-AA99-1CEC6EB23D7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91E-49E4-AA99-1CEC6EB23D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Hoja1!$A$2:$A$7</c:f>
              <c:strCache>
                <c:ptCount val="6"/>
                <c:pt idx="0">
                  <c:v>Apartado 1</c:v>
                </c:pt>
                <c:pt idx="1">
                  <c:v>Apartado 2</c:v>
                </c:pt>
                <c:pt idx="2">
                  <c:v>Apartado 3</c:v>
                </c:pt>
                <c:pt idx="3">
                  <c:v>Apartado 4</c:v>
                </c:pt>
                <c:pt idx="4">
                  <c:v>Apartado 5</c:v>
                </c:pt>
                <c:pt idx="5">
                  <c:v>Apartado 6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0.4</c:v>
                </c:pt>
                <c:pt idx="1">
                  <c:v>7.0000000000000007E-2</c:v>
                </c:pt>
                <c:pt idx="2">
                  <c:v>0.08</c:v>
                </c:pt>
                <c:pt idx="3">
                  <c:v>0.05</c:v>
                </c:pt>
                <c:pt idx="4">
                  <c:v>0.15</c:v>
                </c:pt>
                <c:pt idx="5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1E-49E4-AA99-1CEC6EB23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5440873566883004E-2"/>
          <c:y val="0.89491032827577133"/>
          <c:w val="0.84911808506621811"/>
          <c:h val="9.25635756908256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3441662226957913E-2"/>
          <c:y val="0.23173277661795408"/>
          <c:w val="0.95311667554608415"/>
          <c:h val="0.5485670606414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Apartado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Hoja1!$B$2</c:f>
              <c:numCache>
                <c:formatCode>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F0-4370-AAA7-72B8309EF783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Apartado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Hoja1!$C$2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F0-4370-AAA7-72B8309EF783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Apartado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Hoja1!$D$2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F0-4370-AAA7-72B8309EF783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Apartado 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Hoja1!$E$2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F0-4370-AAA7-72B8309EF783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Apartado 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Hoja1!$F$2</c:f>
              <c:numCache>
                <c:formatCode>0%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7F0-4370-AAA7-72B8309EF783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Apartado 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Categoría 1</c:v>
                </c:pt>
              </c:strCache>
            </c:strRef>
          </c:cat>
          <c:val>
            <c:numRef>
              <c:f>Hoja1!$G$2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F0-4370-AAA7-72B8309EF7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070495744"/>
        <c:axId val="1323006240"/>
      </c:barChart>
      <c:catAx>
        <c:axId val="1070495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23006240"/>
        <c:crosses val="autoZero"/>
        <c:auto val="1"/>
        <c:lblAlgn val="ctr"/>
        <c:lblOffset val="100"/>
        <c:noMultiLvlLbl val="0"/>
      </c:catAx>
      <c:valAx>
        <c:axId val="1323006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7049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940342899332583E-2"/>
          <c:y val="0.85911561159239225"/>
          <c:w val="0.92211931420133486"/>
          <c:h val="0.128358292374204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0" lvl="0" indent="0">
              <a:buNone/>
            </a:pPr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BB82789-11C4-4E51-8C7A-05F2C92603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722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4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9F02CE5-8DEA-4E93-B1A1-F45FB0BFBF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423769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5C097AF-ABF3-4DC6-8B12-1A1AE149A5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53931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</p:spTree>
    <p:extLst>
      <p:ext uri="{BB962C8B-B14F-4D97-AF65-F5344CB8AC3E}">
        <p14:creationId xmlns:p14="http://schemas.microsoft.com/office/powerpoint/2010/main" val="27318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BFFEF0D-245B-41FC-B4E2-B9ABC88A7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bg1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37F9EF86-11D1-4A0E-BC64-2CCE6CDCA0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683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4429082-4295-45FF-823F-22B51F167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2BF2215-90BC-448C-8958-CA365B8855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801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50432BD-C415-444B-87D5-15422461A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32FBFA23-2989-401A-BD54-022372E1A6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F950E50-9D14-4F20-BE79-A8443DAED3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44209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 + 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9213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9213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87AE1E16-2B96-4F7B-BFB0-FAE264291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176675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p + imagen iz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0034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034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153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153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06152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6C8BBA2A-CB60-444D-8617-04218B08D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77123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DF8EDC-D112-4340-ADF1-297B4863C834}"/>
              </a:ext>
            </a:extLst>
          </p:cNvPr>
          <p:cNvSpPr/>
          <p:nvPr userDrawn="1"/>
        </p:nvSpPr>
        <p:spPr>
          <a:xfrm>
            <a:off x="5570446" y="0"/>
            <a:ext cx="662155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15A514-4AC3-4D93-86FB-1047C43C5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3672000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85D29D-CB80-4703-93AD-9583660324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3672000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62C542C-5EFC-4A3B-90BB-5D387EF8490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3672000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10D59848-F84C-43E4-B456-4D18DC193C9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892800" y="549275"/>
            <a:ext cx="5959475" cy="6083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 gráfico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87A0171A-3056-471A-A3B3-ECD6E08F15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7604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F81AD8-4470-4B5B-884A-8B9C13BFC132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0F86D-5BAD-434A-A6E1-9CE1DDB7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549275"/>
            <a:ext cx="10371137" cy="11414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46842-5D23-4FC1-AE63-D70A280D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2" y="1825625"/>
            <a:ext cx="10371138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5EAC-CFC0-4E7F-B8AB-2AB0CF043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6ACA-79D8-410A-A655-B2EDE9EEDEA2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B07EC-8E5B-411B-8B6D-8F2E42A6E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44C8-1899-4E5E-9CEA-1FBE31A6F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FBFDB-A9BD-479C-8D83-ACD3D00E0C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5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69" r:id="rId6"/>
    <p:sldLayoutId id="2147483665" r:id="rId7"/>
    <p:sldLayoutId id="2147483654" r:id="rId8"/>
    <p:sldLayoutId id="2147483666" r:id="rId9"/>
    <p:sldLayoutId id="2147483667" r:id="rId10"/>
    <p:sldLayoutId id="2147483668" r:id="rId11"/>
    <p:sldLayoutId id="2147483664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B11-F105-4B06-AE05-F77CE2CA5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717" y="559219"/>
            <a:ext cx="9574751" cy="2108410"/>
          </a:xfrm>
        </p:spPr>
        <p:txBody>
          <a:bodyPr/>
          <a:lstStyle/>
          <a:p>
            <a:pPr algn="ctr"/>
            <a:r>
              <a:rPr lang="es-ES" dirty="0"/>
              <a:t>VISUALIZACIÓN EN REALIDAD VIRTUAL DE DATOS AERONÁUTICOS</a:t>
            </a:r>
            <a:br>
              <a:rPr lang="es-ES" dirty="0"/>
            </a:br>
            <a:r>
              <a:rPr lang="es-ES" dirty="0"/>
              <a:t>CON CONTEXTO GEOESPACIAL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E5FF894-70E1-4C1E-B554-91E52E7F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5230" y="4190371"/>
            <a:ext cx="4657725" cy="324000"/>
          </a:xfrm>
        </p:spPr>
        <p:txBody>
          <a:bodyPr/>
          <a:lstStyle/>
          <a:p>
            <a:r>
              <a:rPr lang="es-ES" dirty="0"/>
              <a:t>Autor : Víctor Jesús Temprano Hernández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93CDCF7-3510-4970-AFCB-F28A722F6F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" y="6072771"/>
            <a:ext cx="2206229" cy="553998"/>
          </a:xfrm>
        </p:spPr>
        <p:txBody>
          <a:bodyPr/>
          <a:lstStyle/>
          <a:p>
            <a:pPr algn="ctr"/>
            <a:r>
              <a:rPr lang="es-ES" dirty="0"/>
              <a:t>ESCUELA DE INGENIERÍA DE FUENLABRADA</a:t>
            </a:r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FBB2AB48-2AA1-4C49-67E7-6AD4A590D485}"/>
              </a:ext>
            </a:extLst>
          </p:cNvPr>
          <p:cNvSpPr txBox="1">
            <a:spLocks/>
          </p:cNvSpPr>
          <p:nvPr/>
        </p:nvSpPr>
        <p:spPr>
          <a:xfrm>
            <a:off x="5005230" y="4572919"/>
            <a:ext cx="4657725" cy="324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Tutor : Dr. Jesús M. González Barahona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88D42790-7FBA-34DB-4278-BB6F08059370}"/>
              </a:ext>
            </a:extLst>
          </p:cNvPr>
          <p:cNvSpPr txBox="1">
            <a:spLocks/>
          </p:cNvSpPr>
          <p:nvPr/>
        </p:nvSpPr>
        <p:spPr>
          <a:xfrm>
            <a:off x="340488" y="4287873"/>
            <a:ext cx="16884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2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/>
              <a:t>TRABAJO FIN DE GRADO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6B18976-218C-D8CD-1024-273BD9A45D7A}"/>
              </a:ext>
            </a:extLst>
          </p:cNvPr>
          <p:cNvSpPr txBox="1">
            <a:spLocks/>
          </p:cNvSpPr>
          <p:nvPr/>
        </p:nvSpPr>
        <p:spPr>
          <a:xfrm>
            <a:off x="4160771" y="5954936"/>
            <a:ext cx="6346642" cy="4779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200" dirty="0"/>
              <a:t>Curso académico 2022/2023</a:t>
            </a:r>
          </a:p>
        </p:txBody>
      </p:sp>
    </p:spTree>
    <p:extLst>
      <p:ext uri="{BB962C8B-B14F-4D97-AF65-F5344CB8AC3E}">
        <p14:creationId xmlns:p14="http://schemas.microsoft.com/office/powerpoint/2010/main" val="274867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CC83F91-0837-560B-19C8-8CD6E952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40" y="167507"/>
            <a:ext cx="962924" cy="9629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4BF432-54DC-BDE5-AB64-B501400E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846626"/>
            <a:ext cx="955490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A-</a:t>
            </a:r>
            <a:r>
              <a:rPr lang="es-ES" dirty="0" err="1"/>
              <a:t>Frame</a:t>
            </a:r>
            <a:r>
              <a:rPr lang="es-ES" dirty="0"/>
              <a:t> y Three.js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Imagen que contiene lego&#10;&#10;Descripción generada automáticamente">
            <a:extLst>
              <a:ext uri="{FF2B5EF4-FFF2-40B4-BE49-F238E27FC236}">
                <a16:creationId xmlns:a16="http://schemas.microsoft.com/office/drawing/2014/main" id="{A5663457-5226-B883-3B68-9DA902E7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37917" y="402665"/>
            <a:ext cx="866607" cy="772086"/>
          </a:xfrm>
          <a:prstGeom prst="rect">
            <a:avLst/>
          </a:prstGeom>
        </p:spPr>
      </p:pic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049AFD1A-4ADC-A742-5B59-19773A4C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61" y="402665"/>
            <a:ext cx="1510217" cy="7720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51D04E-478A-E4DB-9A04-371082AE4966}"/>
              </a:ext>
            </a:extLst>
          </p:cNvPr>
          <p:cNvSpPr txBox="1"/>
          <p:nvPr/>
        </p:nvSpPr>
        <p:spPr>
          <a:xfrm>
            <a:off x="1422400" y="1493520"/>
            <a:ext cx="994664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el patrón entidad componente, donde las entidades representan los objetos en la escena y, los componentes son bloques de funcionalidad que se agregan a las entidades para definir su comportamiento, apariencia o interacción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las etiquetas personalizadas de HTML5 para inicializar entidades y componentes de manera sencilla, sin la necesidad de escribir código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 través de estas etiquetas personalizadas de HTML, A-</a:t>
            </a:r>
            <a:r>
              <a:rPr lang="es-ES" dirty="0" err="1"/>
              <a:t>Frame</a:t>
            </a:r>
            <a:r>
              <a:rPr lang="es-ES" dirty="0"/>
              <a:t> encapsula y simplifica el uso de Three.js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mediante el uso de componentes alterar el comportamiento de las entidades</a:t>
            </a:r>
          </a:p>
        </p:txBody>
      </p:sp>
    </p:spTree>
    <p:extLst>
      <p:ext uri="{BB962C8B-B14F-4D97-AF65-F5344CB8AC3E}">
        <p14:creationId xmlns:p14="http://schemas.microsoft.com/office/powerpoint/2010/main" val="8243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Proceso de desarrollo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Scrum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6D0D2745-239F-418C-FF69-03F5C786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51" y="2177533"/>
            <a:ext cx="6611088" cy="35373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4736FC-6935-4DBB-8BA4-3491083F0A08}"/>
              </a:ext>
            </a:extLst>
          </p:cNvPr>
          <p:cNvSpPr txBox="1"/>
          <p:nvPr/>
        </p:nvSpPr>
        <p:spPr>
          <a:xfrm>
            <a:off x="1422399" y="1920240"/>
            <a:ext cx="367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dfas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553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83DCD1-A2E4-3F8D-7451-1209EA2D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02" y="1529994"/>
            <a:ext cx="2291429" cy="476920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EB288A8-B37C-1CBD-6DF5-E234474C70DF}"/>
              </a:ext>
            </a:extLst>
          </p:cNvPr>
          <p:cNvSpPr txBox="1"/>
          <p:nvPr/>
        </p:nvSpPr>
        <p:spPr>
          <a:xfrm>
            <a:off x="1422399" y="1859280"/>
            <a:ext cx="7272021" cy="346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Gui</a:t>
            </a:r>
            <a:r>
              <a:rPr lang="es-ES" sz="1600" b="1" i="1" dirty="0"/>
              <a:t>: </a:t>
            </a:r>
            <a:r>
              <a:rPr lang="es-ES" sz="1600" dirty="0"/>
              <a:t>Ficheros que gestionan y contienen todos los componentes relacionados con la interfaz gráfica del usuario.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Gis: </a:t>
            </a:r>
            <a:r>
              <a:rPr lang="es-ES" sz="1600" dirty="0"/>
              <a:t>Contiene la lógica que gestiona las transformaciones geoespaciales.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Data: </a:t>
            </a:r>
            <a:r>
              <a:rPr lang="es-ES" sz="1600" dirty="0"/>
              <a:t>Ficheros que gestionan la lógica responsable de acceder a los datos y mantenerlos en memoria.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Map-ground</a:t>
            </a:r>
            <a:r>
              <a:rPr lang="es-ES" sz="1600" b="1" i="1" dirty="0"/>
              <a:t>: </a:t>
            </a:r>
            <a:r>
              <a:rPr lang="es-ES" sz="1600" dirty="0"/>
              <a:t>Ficheros responsables de cargar el suelo, los edificios y gestionar las alturas de las entidades.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Configuration</a:t>
            </a:r>
            <a:r>
              <a:rPr lang="es-ES" sz="1600" b="1" i="1" dirty="0"/>
              <a:t>: </a:t>
            </a:r>
            <a:r>
              <a:rPr lang="es-ES" sz="1800" b="0" i="0" u="none" strike="noStrike" baseline="0" dirty="0">
                <a:latin typeface="NimbusRomNo9L-Regu"/>
              </a:rPr>
              <a:t>Ficheros responsables de precargar la configuración del escenario y parametrizar la aplicación.</a:t>
            </a:r>
            <a:endParaRPr lang="es-ES" sz="1600" b="1" i="1" dirty="0"/>
          </a:p>
        </p:txBody>
      </p:sp>
    </p:spTree>
    <p:extLst>
      <p:ext uri="{BB962C8B-B14F-4D97-AF65-F5344CB8AC3E}">
        <p14:creationId xmlns:p14="http://schemas.microsoft.com/office/powerpoint/2010/main" val="30453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Diagrama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7313F349-CCE6-4BAC-DB3B-18033B7C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1" b="8519"/>
          <a:stretch/>
        </p:blipFill>
        <p:spPr>
          <a:xfrm>
            <a:off x="1381759" y="1714804"/>
            <a:ext cx="8785860" cy="45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Gestor principal de la escena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F8A3C-D0F0-76CB-F69F-3B40619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01318"/>
            <a:ext cx="750674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Datos de vuelos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6C28CD7-7C13-7F7E-498A-284E0CD5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789578"/>
            <a:ext cx="4336054" cy="44133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DE8837-8C6D-B7C4-DF40-C345DE3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353" y="1690767"/>
            <a:ext cx="3025494" cy="47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Movimiento fluido de aviones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AE2DD36-AD3C-BB48-3A8C-711C2E1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37" y="1233951"/>
            <a:ext cx="4200525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8EA64C-6115-E286-F0CB-73FD7F18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21" y="2395171"/>
            <a:ext cx="5146476" cy="279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80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736715" cy="361725"/>
          </a:xfrm>
        </p:spPr>
        <p:txBody>
          <a:bodyPr/>
          <a:lstStyle/>
          <a:p>
            <a:r>
              <a:rPr lang="es-ES" dirty="0"/>
              <a:t>Gestión de la configuración (Parametrización)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941596-0E39-AE62-9D46-7E470A64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2889119"/>
            <a:ext cx="6680907" cy="29404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825FB4-AA21-0BE7-3E2A-3F1015D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1868408"/>
            <a:ext cx="7153430" cy="8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3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Sistema de información geográfica (GIS)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Un globo de colores&#10;&#10;Descripción generada automáticamente con confianza baja">
            <a:extLst>
              <a:ext uri="{FF2B5EF4-FFF2-40B4-BE49-F238E27FC236}">
                <a16:creationId xmlns:a16="http://schemas.microsoft.com/office/drawing/2014/main" id="{2BE41BC0-169F-FC33-D06F-3A316F3F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14" y="4344774"/>
            <a:ext cx="3856019" cy="1867759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3AA3991-9226-E3DD-C660-310E57FF0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39" y="1768719"/>
            <a:ext cx="3972017" cy="2383210"/>
          </a:xfrm>
          <a:prstGeom prst="rect">
            <a:avLst/>
          </a:prstGeom>
        </p:spPr>
      </p:pic>
      <p:pic>
        <p:nvPicPr>
          <p:cNvPr id="13" name="Imagen 12" descr="Un dibujo de la ca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720257-382F-9270-116D-CA29B46EF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14" y="4515678"/>
            <a:ext cx="2449801" cy="16968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1C0EF9-9B6C-8DF5-25A6-96391F8DC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518" y="1753427"/>
            <a:ext cx="3418760" cy="23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0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26" name="Picture 2" descr="evolucion de la realidad virtual sensorama">
            <a:extLst>
              <a:ext uri="{FF2B5EF4-FFF2-40B4-BE49-F238E27FC236}">
                <a16:creationId xmlns:a16="http://schemas.microsoft.com/office/drawing/2014/main" id="{B7E2EDFA-7B3D-940E-0022-DAE75EF2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67" y="1407572"/>
            <a:ext cx="1910467" cy="24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85E8B7B-4BDB-9C86-AAC5-E85E1E47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75" y="1409640"/>
            <a:ext cx="2743081" cy="198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culus Quest 2 - Gafas de realidad virtual, 64 GB : Amazon.es: Videojuegos">
            <a:extLst>
              <a:ext uri="{FF2B5EF4-FFF2-40B4-BE49-F238E27FC236}">
                <a16:creationId xmlns:a16="http://schemas.microsoft.com/office/drawing/2014/main" id="{F2AB21A1-B1B9-0747-5CAC-52A504BB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580242"/>
            <a:ext cx="3519086" cy="17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Vision Pro: la nueva era de Apple arranca con unas bestiales gafas de realidad mixta&#10;">
            <a:extLst>
              <a:ext uri="{FF2B5EF4-FFF2-40B4-BE49-F238E27FC236}">
                <a16:creationId xmlns:a16="http://schemas.microsoft.com/office/drawing/2014/main" id="{87B6375A-7311-EE6C-66CE-D6D09113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664" y="4772953"/>
            <a:ext cx="2607485" cy="14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eta Quest 3 llega este año y presentamos precios más bajos y mejoras para  Quest 2 | Acerca de Meta">
            <a:extLst>
              <a:ext uri="{FF2B5EF4-FFF2-40B4-BE49-F238E27FC236}">
                <a16:creationId xmlns:a16="http://schemas.microsoft.com/office/drawing/2014/main" id="{CB8D8218-28F6-9AEB-B783-79B32CF6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52" y="4772952"/>
            <a:ext cx="2588124" cy="146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791E53-F571-C4EA-3839-43D716573CD3}"/>
              </a:ext>
            </a:extLst>
          </p:cNvPr>
          <p:cNvSpPr txBox="1"/>
          <p:nvPr/>
        </p:nvSpPr>
        <p:spPr>
          <a:xfrm>
            <a:off x="3772844" y="1407572"/>
            <a:ext cx="2801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1838 </a:t>
            </a:r>
            <a:r>
              <a:rPr lang="es-ES" sz="1200" b="0" i="0" dirty="0">
                <a:effectLst/>
                <a:latin typeface="Proxima Nova"/>
              </a:rPr>
              <a:t>Charles Wheatstone comenzó sus estudios de la visión binocular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C10735-49F0-2FA6-1871-80B7931F5077}"/>
              </a:ext>
            </a:extLst>
          </p:cNvPr>
          <p:cNvSpPr txBox="1"/>
          <p:nvPr/>
        </p:nvSpPr>
        <p:spPr>
          <a:xfrm>
            <a:off x="2205269" y="4421698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2020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Quest</a:t>
            </a:r>
            <a:r>
              <a:rPr lang="es-ES" sz="1200" dirty="0"/>
              <a:t> 2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54745E-660B-35F2-9145-9DACC04866C2}"/>
              </a:ext>
            </a:extLst>
          </p:cNvPr>
          <p:cNvSpPr txBox="1"/>
          <p:nvPr/>
        </p:nvSpPr>
        <p:spPr>
          <a:xfrm>
            <a:off x="5978274" y="4415657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2023 Meta </a:t>
            </a:r>
            <a:r>
              <a:rPr lang="es-ES" sz="1200" dirty="0" err="1"/>
              <a:t>Quest</a:t>
            </a:r>
            <a:r>
              <a:rPr lang="es-ES" sz="1200" dirty="0"/>
              <a:t> 3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D3E0E8-1E38-9C28-7E4F-770521F2D24D}"/>
              </a:ext>
            </a:extLst>
          </p:cNvPr>
          <p:cNvSpPr txBox="1"/>
          <p:nvPr/>
        </p:nvSpPr>
        <p:spPr>
          <a:xfrm>
            <a:off x="9670856" y="1409537"/>
            <a:ext cx="207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2012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Development</a:t>
            </a:r>
            <a:r>
              <a:rPr lang="es-ES" sz="1200" dirty="0"/>
              <a:t> Kit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8FCDAB-8D09-E45C-3FB4-47412697861F}"/>
              </a:ext>
            </a:extLst>
          </p:cNvPr>
          <p:cNvSpPr txBox="1"/>
          <p:nvPr/>
        </p:nvSpPr>
        <p:spPr>
          <a:xfrm>
            <a:off x="9366933" y="4441742"/>
            <a:ext cx="182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2023 Apple </a:t>
            </a:r>
            <a:r>
              <a:rPr lang="es-ES" sz="1200" dirty="0" err="1"/>
              <a:t>Vision</a:t>
            </a:r>
            <a:r>
              <a:rPr lang="es-ES" sz="1200" dirty="0"/>
              <a:t> Pro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FE0730-1005-39A0-2DB5-864AB8A7B46C}"/>
              </a:ext>
            </a:extLst>
          </p:cNvPr>
          <p:cNvSpPr txBox="1"/>
          <p:nvPr/>
        </p:nvSpPr>
        <p:spPr>
          <a:xfrm>
            <a:off x="3772845" y="2210574"/>
            <a:ext cx="30587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effectLst/>
                <a:latin typeface="Proxima Nova"/>
              </a:rPr>
              <a:t>Estereoscopio: una serie de imágenes planas de un mismo objeto (pero tomadas de diferentes ángulos) que al combinarse y mostrarse individualmente a cada uno de nuestros ojos crean la ilusión de un ambiente 3D dando sensación de profundidad.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522420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Sistema de información geográfica (GIS)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Forma, Rectángulo&#10;&#10;Descripción generada automáticamente">
            <a:extLst>
              <a:ext uri="{FF2B5EF4-FFF2-40B4-BE49-F238E27FC236}">
                <a16:creationId xmlns:a16="http://schemas.microsoft.com/office/drawing/2014/main" id="{16F167CB-F2C7-8D7C-5EBE-CFC237990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00" y="1939832"/>
            <a:ext cx="8192118" cy="40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5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Sistema de información geográfica (GIS)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304A6B-655E-1EA5-229B-BC39D087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1855433"/>
            <a:ext cx="9981374" cy="43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7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Sistema de información geográfica (GIS)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6A001-0E4D-0BEC-9C11-AD0193417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r="1"/>
          <a:stretch/>
        </p:blipFill>
        <p:spPr>
          <a:xfrm>
            <a:off x="1422399" y="1927901"/>
            <a:ext cx="9953209" cy="42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Sistema de información geográfica (GIS)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0C792D2-EAB2-C4D3-3FAD-AEA76B0F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717172"/>
            <a:ext cx="6651421" cy="451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Transformaciones afines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EBCF16-E7C4-8819-13CF-A5A6AA0ED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7" t="9755" r="10757" b="8455"/>
          <a:stretch/>
        </p:blipFill>
        <p:spPr>
          <a:xfrm>
            <a:off x="1543111" y="2108911"/>
            <a:ext cx="3870664" cy="186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955A67-15BF-BAE6-E43C-6EB4C2455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3" t="18661" r="5430" b="16104"/>
          <a:stretch/>
        </p:blipFill>
        <p:spPr>
          <a:xfrm>
            <a:off x="1543111" y="4389195"/>
            <a:ext cx="5382876" cy="1292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554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4DC2B2-EDBC-8894-0BEE-9DF0DCB6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05200"/>
            <a:ext cx="4372585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4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EA1926-FC64-06F9-B73D-A00E6514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02" y="1726758"/>
            <a:ext cx="7070051" cy="4129312"/>
          </a:xfrm>
          <a:prstGeom prst="rect">
            <a:avLst/>
          </a:prstGeom>
        </p:spPr>
      </p:pic>
      <p:pic>
        <p:nvPicPr>
          <p:cNvPr id="10" name="Imagen 9" descr="Imagen que contiene puesto, gato, cama, dormir&#10;&#10;Descripción generada automáticamente">
            <a:extLst>
              <a:ext uri="{FF2B5EF4-FFF2-40B4-BE49-F238E27FC236}">
                <a16:creationId xmlns:a16="http://schemas.microsoft.com/office/drawing/2014/main" id="{19C308DF-5BEE-C826-97AD-90136A1B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17" y="2261505"/>
            <a:ext cx="3828182" cy="38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9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7FCFA6-0723-8B9C-A7ED-FB5BB17E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638665"/>
            <a:ext cx="8121078" cy="476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862431B5-CAB2-6A4A-8912-DFEDF13B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2" y="1979719"/>
            <a:ext cx="3923219" cy="39106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7D4328-CD95-2008-BCCB-E09BDF945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" t="10019" r="2353" b="4440"/>
          <a:stretch/>
        </p:blipFill>
        <p:spPr>
          <a:xfrm>
            <a:off x="1198487" y="2207476"/>
            <a:ext cx="6525087" cy="36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76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CD4E52B-8802-A712-FC3B-301811EEC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/>
          <a:stretch/>
        </p:blipFill>
        <p:spPr>
          <a:xfrm>
            <a:off x="6187495" y="801045"/>
            <a:ext cx="5877409" cy="515600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C102702-9A0A-A9C8-9D42-FF046F4E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" r="5538"/>
          <a:stretch/>
        </p:blipFill>
        <p:spPr>
          <a:xfrm>
            <a:off x="1422399" y="1766653"/>
            <a:ext cx="4723141" cy="42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Objetivos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454844-7553-E914-BADF-E81585767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6612362" y="884306"/>
            <a:ext cx="5416879" cy="58142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6F9BD2C-D4FD-8660-B838-C9363DC337C9}"/>
              </a:ext>
            </a:extLst>
          </p:cNvPr>
          <p:cNvSpPr txBox="1"/>
          <p:nvPr/>
        </p:nvSpPr>
        <p:spPr>
          <a:xfrm>
            <a:off x="1136591" y="1324598"/>
            <a:ext cx="56914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un conjunto de herramientas para escenarios 3D: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Introducir al usuario dentro de la aplicación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terrenos realistas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entidades geoespaciales sobre el terreno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vuelos en el escenario animados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una interfaz gráfica para la consulta de datos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Poder reproducir datos almacenados.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Aprender a usar A-</a:t>
            </a:r>
            <a:r>
              <a:rPr lang="es-ES" sz="1600" dirty="0" err="1"/>
              <a:t>Frame</a:t>
            </a:r>
            <a:r>
              <a:rPr lang="es-ES" sz="1600" dirty="0"/>
              <a:t> para construir aplicaciones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29062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Amplificación de objetos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magen que contiene exterior, agua, hombre, surfeando&#10;&#10;Descripción generada automáticamente">
            <a:extLst>
              <a:ext uri="{FF2B5EF4-FFF2-40B4-BE49-F238E27FC236}">
                <a16:creationId xmlns:a16="http://schemas.microsoft.com/office/drawing/2014/main" id="{835367DE-50C7-32BC-ADD7-74064CA9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3" y="3540257"/>
            <a:ext cx="3610346" cy="2711958"/>
          </a:xfrm>
          <a:prstGeom prst="rect">
            <a:avLst/>
          </a:prstGeom>
        </p:spPr>
      </p:pic>
      <p:pic>
        <p:nvPicPr>
          <p:cNvPr id="10" name="Imagen 9" descr="Imagen que contiene exterior, hombre, agua, tablero&#10;&#10;Descripción generada automáticamente">
            <a:extLst>
              <a:ext uri="{FF2B5EF4-FFF2-40B4-BE49-F238E27FC236}">
                <a16:creationId xmlns:a16="http://schemas.microsoft.com/office/drawing/2014/main" id="{C55F5403-9945-E0F6-1182-8C6035859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4" y="828300"/>
            <a:ext cx="3610345" cy="27119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7F17664-D4B6-91A3-9113-20AEB891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549" y="4814359"/>
            <a:ext cx="5271171" cy="11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0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Ayuda de selección de vuelo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519AD9-D4FB-EA4C-85C3-142FEB247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r="466" b="9081"/>
          <a:stretch/>
        </p:blipFill>
        <p:spPr>
          <a:xfrm>
            <a:off x="8420445" y="1320021"/>
            <a:ext cx="3555275" cy="2339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D5CAB0-1656-F53A-B0AE-70856155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45" y="3659820"/>
            <a:ext cx="3555275" cy="25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5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17346B-9E74-3F9C-DEB7-A624DB9C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25" y="829203"/>
            <a:ext cx="4596662" cy="51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460EE4A-3AC6-1167-21B9-EE1424DC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69" y="1819923"/>
            <a:ext cx="5085783" cy="3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33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Trayecto realizado por un vuelo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1837A38-BADD-EDBA-278B-DA7C4DD4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172" y="1894829"/>
            <a:ext cx="6582883" cy="409033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B6E2C15-3581-5465-7341-E713FA1BCA9F}"/>
              </a:ext>
            </a:extLst>
          </p:cNvPr>
          <p:cNvSpPr txBox="1"/>
          <p:nvPr/>
        </p:nvSpPr>
        <p:spPr>
          <a:xfrm>
            <a:off x="1668787" y="3359458"/>
            <a:ext cx="3982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flightCacheData</a:t>
            </a:r>
            <a:r>
              <a:rPr lang="es-ES" dirty="0" err="1">
                <a:latin typeface="NimbusRomNo9L-MediItal"/>
              </a:rPr>
              <a:t>_</a:t>
            </a:r>
            <a:r>
              <a:rPr lang="es-ES" sz="1800" b="0" i="0" u="none" strike="noStrike" baseline="0" dirty="0" err="1">
                <a:latin typeface="NimbusRomNo9L-MediItal"/>
              </a:rPr>
              <a:t>push_XXXX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flightCacheData</a:t>
            </a:r>
            <a:r>
              <a:rPr lang="es-ES" dirty="0" err="1">
                <a:latin typeface="NimbusRomNo9L-MediItal"/>
              </a:rPr>
              <a:t>_</a:t>
            </a:r>
            <a:r>
              <a:rPr lang="es-ES" sz="1800" b="0" i="0" u="none" strike="noStrike" baseline="0" dirty="0" err="1">
                <a:latin typeface="NimbusRomNo9L-MediItal"/>
              </a:rPr>
              <a:t>show_XXXX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flightCacheData</a:t>
            </a:r>
            <a:r>
              <a:rPr lang="es-ES" dirty="0" err="1">
                <a:latin typeface="NimbusRomNo9L-MediItal"/>
              </a:rPr>
              <a:t>_</a:t>
            </a:r>
            <a:r>
              <a:rPr lang="es-ES" sz="1800" b="0" i="0" u="none" strike="noStrike" baseline="0" dirty="0" err="1">
                <a:latin typeface="NimbusRomNo9L-MediItal"/>
              </a:rPr>
              <a:t>hide_XXXX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flightCacheData</a:t>
            </a:r>
            <a:r>
              <a:rPr lang="es-ES" dirty="0" err="1">
                <a:latin typeface="NimbusRomNo9L-MediItal"/>
              </a:rPr>
              <a:t>_</a:t>
            </a:r>
            <a:r>
              <a:rPr lang="es-ES" sz="1800" b="0" i="0" u="none" strike="noStrike" baseline="0" dirty="0" err="1">
                <a:latin typeface="NimbusRomNo9L-MediItal"/>
              </a:rPr>
              <a:t>clear_XXXX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CA710EF-1C64-0CF7-8721-D52A4CD6C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70" y="1894829"/>
            <a:ext cx="3981402" cy="11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31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Camera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board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6E2C15-3581-5465-7341-E713FA1BCA9F}"/>
              </a:ext>
            </a:extLst>
          </p:cNvPr>
          <p:cNvSpPr txBox="1"/>
          <p:nvPr/>
        </p:nvSpPr>
        <p:spPr>
          <a:xfrm>
            <a:off x="1422399" y="1925088"/>
            <a:ext cx="39825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0" i="0" u="none" strike="noStrike" baseline="0" dirty="0" err="1">
                <a:latin typeface="NimbusRomNo9L-MediItal"/>
              </a:rPr>
              <a:t>ggg</a:t>
            </a:r>
            <a:endParaRPr lang="es-ES" sz="1800" b="0" i="0" u="none" strike="noStrike" baseline="0" dirty="0">
              <a:latin typeface="NimbusRomNo9L-MediIt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8" name="Imagen 7" descr="Una pantalla de televisión encendida&#10;&#10;Descripción generada automáticamente">
            <a:extLst>
              <a:ext uri="{FF2B5EF4-FFF2-40B4-BE49-F238E27FC236}">
                <a16:creationId xmlns:a16="http://schemas.microsoft.com/office/drawing/2014/main" id="{51A2C7D4-DC82-6B1C-38A1-902B61E4D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171325"/>
            <a:ext cx="5276850" cy="52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64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Barra de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3E11398-EB10-5322-0FE9-97F177B7B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94" y="2209972"/>
            <a:ext cx="6325169" cy="3927474"/>
          </a:xfrm>
          <a:prstGeom prst="rect">
            <a:avLst/>
          </a:prstGeom>
        </p:spPr>
      </p:pic>
      <p:pic>
        <p:nvPicPr>
          <p:cNvPr id="10" name="Imagen 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F94E47D-F84C-5A6B-F805-EEC4F0556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81" y="5044730"/>
            <a:ext cx="3772506" cy="992191"/>
          </a:xfrm>
          <a:prstGeom prst="rect">
            <a:avLst/>
          </a:prstGeom>
        </p:spPr>
      </p:pic>
      <p:pic>
        <p:nvPicPr>
          <p:cNvPr id="12" name="Imagen 11" descr="Imagen que contiene firmar, tabla, hombre, verde&#10;&#10;Descripción generada automáticamente">
            <a:extLst>
              <a:ext uri="{FF2B5EF4-FFF2-40B4-BE49-F238E27FC236}">
                <a16:creationId xmlns:a16="http://schemas.microsoft.com/office/drawing/2014/main" id="{E4D16F95-6A45-682F-7C60-E7405445D4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3"/>
          <a:stretch/>
        </p:blipFill>
        <p:spPr>
          <a:xfrm>
            <a:off x="1603152" y="3366046"/>
            <a:ext cx="3625430" cy="1314922"/>
          </a:xfrm>
          <a:prstGeom prst="rect">
            <a:avLst/>
          </a:prstGeom>
        </p:spPr>
      </p:pic>
      <p:pic>
        <p:nvPicPr>
          <p:cNvPr id="14" name="Imagen 1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EB24B12-EEE4-A1B3-CFA0-7EBEF754EB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8"/>
          <a:stretch/>
        </p:blipFill>
        <p:spPr>
          <a:xfrm>
            <a:off x="1603153" y="2200397"/>
            <a:ext cx="3625429" cy="1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37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3652019-DEBD-40F3-7695-8517BD98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753674"/>
            <a:ext cx="8346582" cy="410896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Geometría edificio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3E26B-01D6-FC26-FB3A-CA6339B0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839" y="4667534"/>
            <a:ext cx="4154749" cy="1567966"/>
          </a:xfrm>
          <a:prstGeom prst="rect">
            <a:avLst/>
          </a:prstGeom>
        </p:spPr>
      </p:pic>
      <p:pic>
        <p:nvPicPr>
          <p:cNvPr id="10" name="Imagen 9" descr="Imagen que contiene frente, verde, cama, tabla&#10;&#10;Descripción generada automáticamente">
            <a:extLst>
              <a:ext uri="{FF2B5EF4-FFF2-40B4-BE49-F238E27FC236}">
                <a16:creationId xmlns:a16="http://schemas.microsoft.com/office/drawing/2014/main" id="{FDAE087B-3969-BA98-FA6C-511F0871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172" y="2894121"/>
            <a:ext cx="2669416" cy="177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57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Información contextual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369EC71-0D50-8ACA-8C33-F819369A3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32" y="1538513"/>
            <a:ext cx="4143036" cy="466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0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Desplazamiento de componentes 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95FB522D-5B84-D6F7-CA44-AE87FC44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7" y="1986034"/>
            <a:ext cx="4207185" cy="3814724"/>
          </a:xfrm>
          <a:prstGeom prst="rect">
            <a:avLst/>
          </a:prstGeom>
        </p:spPr>
      </p:pic>
      <p:pic>
        <p:nvPicPr>
          <p:cNvPr id="8" name="Imagen 7" descr="Imagen que contiene Gráfico radial&#10;&#10;Descripción generada automáticamente">
            <a:extLst>
              <a:ext uri="{FF2B5EF4-FFF2-40B4-BE49-F238E27FC236}">
                <a16:creationId xmlns:a16="http://schemas.microsoft.com/office/drawing/2014/main" id="{41B09B61-3A1E-6F25-8E4A-B9FC09CC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1" y="1986035"/>
            <a:ext cx="5813514" cy="38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554859-23C5-A323-A98A-32DBF65B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1041945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Tecnologías relacionadas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4671E7F-D160-324B-7A64-9594FE7CBA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9" name="Imagen 18" descr="Imagen que contiene lego&#10;&#10;Descripción generada automáticamente">
            <a:extLst>
              <a:ext uri="{FF2B5EF4-FFF2-40B4-BE49-F238E27FC236}">
                <a16:creationId xmlns:a16="http://schemas.microsoft.com/office/drawing/2014/main" id="{E0FDEAC8-1BF8-4045-B0C2-EFBA831A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36877" y="3225702"/>
            <a:ext cx="866607" cy="772086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A808CB7B-AA64-4B62-92B7-29978EA4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76" y="1629375"/>
            <a:ext cx="1415689" cy="816301"/>
          </a:xfrm>
          <a:prstGeom prst="rect">
            <a:avLst/>
          </a:prstGeom>
        </p:spPr>
      </p:pic>
      <p:pic>
        <p:nvPicPr>
          <p:cNvPr id="21" name="Imagen 20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316C2364-ECAD-4818-94C4-BC8AE900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18" y="1635049"/>
            <a:ext cx="1440907" cy="804953"/>
          </a:xfrm>
          <a:prstGeom prst="rect">
            <a:avLst/>
          </a:prstGeom>
        </p:spPr>
      </p:pic>
      <p:pic>
        <p:nvPicPr>
          <p:cNvPr id="22" name="Imagen 21" descr="Imagen que contiene Forma&#10;&#10;Descripción generada automáticamente">
            <a:extLst>
              <a:ext uri="{FF2B5EF4-FFF2-40B4-BE49-F238E27FC236}">
                <a16:creationId xmlns:a16="http://schemas.microsoft.com/office/drawing/2014/main" id="{8980481E-EFCB-435C-9702-B779C033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31" y="3292902"/>
            <a:ext cx="1247327" cy="637686"/>
          </a:xfrm>
          <a:prstGeom prst="rect">
            <a:avLst/>
          </a:prstGeom>
        </p:spPr>
      </p:pic>
      <p:pic>
        <p:nvPicPr>
          <p:cNvPr id="23" name="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406905E-CE05-46E2-A133-171E7A5E2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614" y="1744957"/>
            <a:ext cx="1415689" cy="585137"/>
          </a:xfrm>
          <a:prstGeom prst="rect">
            <a:avLst/>
          </a:prstGeom>
        </p:spPr>
      </p:pic>
      <p:pic>
        <p:nvPicPr>
          <p:cNvPr id="24" name="Gráfico 8">
            <a:extLst>
              <a:ext uri="{FF2B5EF4-FFF2-40B4-BE49-F238E27FC236}">
                <a16:creationId xmlns:a16="http://schemas.microsoft.com/office/drawing/2014/main" id="{78926079-424D-448A-8CBA-9212C2E6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400" y="3386346"/>
            <a:ext cx="1788912" cy="45079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AEBECF0-B0C7-4285-97F4-6CB81D0B41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253" y="4808841"/>
            <a:ext cx="1469781" cy="80495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D6B0EEB-29B5-4F2E-AE17-F242A11105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5633" y="5045892"/>
            <a:ext cx="780117" cy="330850"/>
          </a:xfrm>
          <a:prstGeom prst="rect">
            <a:avLst/>
          </a:prstGeom>
        </p:spPr>
      </p:pic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1136D821-48B9-4024-AD9E-D1FA7106F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2143" y="1556046"/>
            <a:ext cx="962924" cy="962959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49DFC7ED-1E65-0D58-469E-31A7D7C4D8F6}"/>
              </a:ext>
            </a:extLst>
          </p:cNvPr>
          <p:cNvSpPr txBox="1"/>
          <p:nvPr/>
        </p:nvSpPr>
        <p:spPr>
          <a:xfrm>
            <a:off x="1585985" y="1775915"/>
            <a:ext cx="139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ADS-B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4C8B1-F3D3-F24A-1A64-C1B82C23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19" y="1740413"/>
            <a:ext cx="1801373" cy="5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11DEAE-EA01-F1C0-06AE-6AF8CAAF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03" y="3263842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534E45-C381-B051-523D-846AAD07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73" y="3370389"/>
            <a:ext cx="1821554" cy="4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3019F05-AEBC-8B3E-58F9-588BD5B6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45" y="3210533"/>
            <a:ext cx="726268" cy="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B8DE777D-5750-A816-BD26-8A78F2B4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52" y="4729559"/>
            <a:ext cx="1688563" cy="96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verpass API - OpenStreetMap Wiki">
            <a:extLst>
              <a:ext uri="{FF2B5EF4-FFF2-40B4-BE49-F238E27FC236}">
                <a16:creationId xmlns:a16="http://schemas.microsoft.com/office/drawing/2014/main" id="{4F400734-9BEE-F054-C2A3-4190A55A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75" y="4815914"/>
            <a:ext cx="1977018" cy="79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C80A07F-C8FF-BCE0-4E03-B5E9830C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4" y="4752378"/>
            <a:ext cx="917879" cy="9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F57BE9B-2199-EB07-9AA7-0FC2212A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08" y="4821259"/>
            <a:ext cx="780117" cy="7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Gestión de altura del usuario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</p:spTree>
    <p:extLst>
      <p:ext uri="{BB962C8B-B14F-4D97-AF65-F5344CB8AC3E}">
        <p14:creationId xmlns:p14="http://schemas.microsoft.com/office/powerpoint/2010/main" val="3836016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para el terreno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99A333-CC66-F7F5-2AFB-0369BA0A0DAA}"/>
              </a:ext>
            </a:extLst>
          </p:cNvPr>
          <p:cNvSpPr txBox="1"/>
          <p:nvPr/>
        </p:nvSpPr>
        <p:spPr>
          <a:xfrm>
            <a:off x="1422398" y="1670102"/>
            <a:ext cx="9255677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Descargar ficheros binarios de los servidores de </a:t>
            </a:r>
            <a:r>
              <a:rPr lang="es-ES" dirty="0" err="1"/>
              <a:t>Copernicus</a:t>
            </a:r>
            <a:r>
              <a:rPr lang="es-ES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Usar GDAL para realizar las uniones, recortes, transformaciones y exportación de los binarios.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Generación de la capa </a:t>
            </a:r>
            <a:r>
              <a:rPr lang="es-ES" dirty="0" err="1"/>
              <a:t>raster</a:t>
            </a:r>
            <a:r>
              <a:rPr lang="es-ES" dirty="0"/>
              <a:t> con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y el script proporcionado.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Descargar los datos de los edificios con </a:t>
            </a:r>
            <a:r>
              <a:rPr lang="es-ES" dirty="0" err="1"/>
              <a:t>Overpass</a:t>
            </a:r>
            <a:r>
              <a:rPr lang="es-ES" dirty="0"/>
              <a:t>-api y realizar la conversión a </a:t>
            </a:r>
            <a:r>
              <a:rPr lang="es-ES" dirty="0" err="1"/>
              <a:t>GeoJSON</a:t>
            </a:r>
            <a:r>
              <a:rPr lang="es-ES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2867891" y="4393680"/>
            <a:ext cx="6098518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</p:spTree>
    <p:extLst>
      <p:ext uri="{BB962C8B-B14F-4D97-AF65-F5344CB8AC3E}">
        <p14:creationId xmlns:p14="http://schemas.microsoft.com/office/powerpoint/2010/main" val="2562094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de vuelos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1422398" y="1922533"/>
            <a:ext cx="998115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4EE2D-2FB4-0346-0E3C-13865D2E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811189"/>
            <a:ext cx="6698437" cy="34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6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291DCB-3F71-03EE-B860-BBC1DC359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1422399" y="1950244"/>
            <a:ext cx="8064434" cy="3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78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37828F-4EDE-3C63-D577-49F6AD91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"/>
          <a:stretch/>
        </p:blipFill>
        <p:spPr>
          <a:xfrm>
            <a:off x="1422399" y="1916907"/>
            <a:ext cx="8445501" cy="38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1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724025"/>
            <a:ext cx="9106778" cy="4461402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413B4163-94B5-5592-B354-1D887AE7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9" name="Subtítulo 4">
            <a:extLst>
              <a:ext uri="{FF2B5EF4-FFF2-40B4-BE49-F238E27FC236}">
                <a16:creationId xmlns:a16="http://schemas.microsoft.com/office/drawing/2014/main" id="{EF67BA4B-2915-6151-2314-3AAD7EC9C29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página principal</a:t>
            </a:r>
          </a:p>
        </p:txBody>
      </p:sp>
    </p:spTree>
    <p:extLst>
      <p:ext uri="{BB962C8B-B14F-4D97-AF65-F5344CB8AC3E}">
        <p14:creationId xmlns:p14="http://schemas.microsoft.com/office/powerpoint/2010/main" val="1879135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13B4163-94B5-5592-B354-1D887AE7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9" name="Subtítulo 4">
            <a:extLst>
              <a:ext uri="{FF2B5EF4-FFF2-40B4-BE49-F238E27FC236}">
                <a16:creationId xmlns:a16="http://schemas.microsoft.com/office/drawing/2014/main" id="{EF67BA4B-2915-6151-2314-3AAD7EC9C29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página principal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F3BB4F-2984-8CBF-59D4-0F69069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46626"/>
            <a:ext cx="10388600" cy="413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5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Componentes reutilizables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81177" y="1458506"/>
            <a:ext cx="833539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información contextual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desplazamiento de entidades HUD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Geometría edificio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Barra de herramientas 3D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987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Trabajos futuros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81177" y="1458506"/>
            <a:ext cx="8335398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Estimación de la posición a </a:t>
            </a:r>
            <a:r>
              <a:rPr lang="es-ES" dirty="0" err="1"/>
              <a:t>a</a:t>
            </a:r>
            <a:r>
              <a:rPr lang="es-ES" dirty="0"/>
              <a:t> través de las marcas de tiempo.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Teletransportación con interfaz gráfica dentro del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Creación de escenarios de forma dinámica (Concepto teselas)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Entidades geoespacial configurables por posición wgs84 y modelo </a:t>
            </a:r>
            <a:r>
              <a:rPr lang="es-ES" dirty="0" err="1"/>
              <a:t>glTF</a:t>
            </a:r>
            <a:r>
              <a:rPr lang="es-ES" dirty="0"/>
              <a:t> e información contextual.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Interfaz gráfica para búsqueda de vuelos presentes en 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2506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1225D1A6-4BE9-2117-C4D2-77AD45F9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F8AD53B7-D0E9-5AD2-309A-9A9EF64FAFE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Aprendido</a:t>
            </a:r>
          </a:p>
        </p:txBody>
      </p:sp>
    </p:spTree>
    <p:extLst>
      <p:ext uri="{BB962C8B-B14F-4D97-AF65-F5344CB8AC3E}">
        <p14:creationId xmlns:p14="http://schemas.microsoft.com/office/powerpoint/2010/main" val="50309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contenido 22" descr="Diagrama&#10;&#10;Descripción generada automáticamente">
            <a:extLst>
              <a:ext uri="{FF2B5EF4-FFF2-40B4-BE49-F238E27FC236}">
                <a16:creationId xmlns:a16="http://schemas.microsoft.com/office/drawing/2014/main" id="{95C43063-659F-16DA-F7CA-D1C341CA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245"/>
            <a:ext cx="5443577" cy="555295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Mapa de tecnologías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B7B154-0FE1-4A79-C7D0-ABD10F867609}"/>
              </a:ext>
            </a:extLst>
          </p:cNvPr>
          <p:cNvSpPr txBox="1"/>
          <p:nvPr/>
        </p:nvSpPr>
        <p:spPr>
          <a:xfrm>
            <a:off x="1299808" y="1866584"/>
            <a:ext cx="4496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Entornos de ejecución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Escritorio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Móvil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Gafas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Entrada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geoespaciales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ADS-B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055A175D-28BD-BCD5-180B-58B88DAC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5742027"/>
            <a:ext cx="1307995" cy="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grama Copérnico - Wikipedia, la enciclopedia libre">
            <a:extLst>
              <a:ext uri="{FF2B5EF4-FFF2-40B4-BE49-F238E27FC236}">
                <a16:creationId xmlns:a16="http://schemas.microsoft.com/office/drawing/2014/main" id="{2D6AF268-1F8C-E706-C7F2-DF411937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4565686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verpass API - OpenStreetMap Wiki">
            <a:extLst>
              <a:ext uri="{FF2B5EF4-FFF2-40B4-BE49-F238E27FC236}">
                <a16:creationId xmlns:a16="http://schemas.microsoft.com/office/drawing/2014/main" id="{C4B68764-CA98-2FB5-B2D4-A6C069AD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54" y="4501067"/>
            <a:ext cx="1370848" cy="5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22027CFC-1A38-D3B2-FFE9-B5073F7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0" y="4500279"/>
            <a:ext cx="963726" cy="5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</p:spTree>
    <p:extLst>
      <p:ext uri="{BB962C8B-B14F-4D97-AF65-F5344CB8AC3E}">
        <p14:creationId xmlns:p14="http://schemas.microsoft.com/office/powerpoint/2010/main" val="2333781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</p:spTree>
    <p:extLst>
      <p:ext uri="{BB962C8B-B14F-4D97-AF65-F5344CB8AC3E}">
        <p14:creationId xmlns:p14="http://schemas.microsoft.com/office/powerpoint/2010/main" val="1626047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F9CC862F-9574-47BB-854D-4246CAB178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25F04D-B960-4DBF-B69A-A914ACB5B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45CED4-86CB-4F4E-9604-56CE46F17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A0F06F9-A1F1-47BA-B6F8-EFB39A854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4B4942C-D3E9-4C43-BBD6-7E305D24EA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285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67340-A246-4EEA-AEEB-B88F85A4C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ECB88A-567F-4B45-9887-2006C9718A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1C3B4F-62A2-461D-9346-8BE2296D61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7D465948-C62D-43B7-9D16-F7B1D510FB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1480564-0F09-41D9-AD67-2BE49814CD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0364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9CCC1-F6BA-4060-ACBE-26418EA45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9C1A1A-8ED3-4414-8948-8DF6867CC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21841B-8DEC-4CDC-B47C-61CF4D066E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69AED47B-522D-4E46-84F7-C49EC3A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B8D03B53-3BCD-409F-B1C4-3C66DA2F5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6360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7A1CDDAD-CA61-4A60-AEBD-97B1F0F2F2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5A0F0A-C112-48EE-8B10-589820B8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E50500-CBF0-4E3D-A57C-157661A6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8C3697E-A323-4356-A043-84DDD8BA8EC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DB5E80-CFC4-4809-99BE-1EA91F22F0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1E6F8104-3411-4D09-A6D1-8DDE2D817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0972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7A1CDDAD-CA61-4A60-AEBD-97B1F0F2F2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5A0F0A-C112-48EE-8B10-589820B8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E50500-CBF0-4E3D-A57C-157661A67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8C3697E-A323-4356-A043-84DDD8BA8EC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DB5E80-CFC4-4809-99BE-1EA91F22F0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1E6F8104-3411-4D09-A6D1-8DDE2D8173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4154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66419471-EDD2-4554-AB12-3542FA7942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11DAED5-C03C-459B-8B5F-63E407A9FE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20CBF8-EB6F-429C-B75E-08918E0C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BA910A-15AD-4EC5-BD6B-23CEA0A6E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84C809B-B14C-4231-9D98-D53D6494F3A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57374B7-4903-4A45-B7AD-345E64C3E2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50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CC26448-4FDA-4D17-AFE3-F6B69023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0598013-492E-4AF0-82BF-0D07974FF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8EE76148-5AD5-4C03-A917-865EEF757AE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8" name="Marcador de gráfico 7">
            <a:extLst>
              <a:ext uri="{FF2B5EF4-FFF2-40B4-BE49-F238E27FC236}">
                <a16:creationId xmlns:a16="http://schemas.microsoft.com/office/drawing/2014/main" id="{6BE82E2B-3E8F-4677-AC04-B962621FF253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2210681100"/>
              </p:ext>
            </p:extLst>
          </p:nvPr>
        </p:nvGraphicFramePr>
        <p:xfrm>
          <a:off x="5892800" y="549275"/>
          <a:ext cx="5959475" cy="608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0406981-296A-4FC7-8B38-037C1D0E41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828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12FE97E-0D4D-4F89-97B2-A4A3B409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A5CBD20-A171-4798-A6A9-B48FDCF43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90C6AA04-07D4-491D-B90E-8D0BCCA8FDD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0" name="Marcador de gráfico 9">
            <a:extLst>
              <a:ext uri="{FF2B5EF4-FFF2-40B4-BE49-F238E27FC236}">
                <a16:creationId xmlns:a16="http://schemas.microsoft.com/office/drawing/2014/main" id="{71732B8B-7649-4D54-9588-FD6EE733424D}"/>
              </a:ext>
            </a:extLst>
          </p:cNvPr>
          <p:cNvGraphicFramePr>
            <a:graphicFrameLocks noGrp="1"/>
          </p:cNvGraphicFramePr>
          <p:nvPr>
            <p:ph type="chart" sz="quarter" idx="14"/>
            <p:extLst>
              <p:ext uri="{D42A27DB-BD31-4B8C-83A1-F6EECF244321}">
                <p14:modId xmlns:p14="http://schemas.microsoft.com/office/powerpoint/2010/main" val="2689242896"/>
              </p:ext>
            </p:extLst>
          </p:nvPr>
        </p:nvGraphicFramePr>
        <p:xfrm>
          <a:off x="5892800" y="549275"/>
          <a:ext cx="5959475" cy="608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ABDA426-2B05-4CB2-93D3-BF22B743B6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909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83269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ADS-B </a:t>
            </a:r>
            <a:r>
              <a:rPr lang="es-ES" sz="1600" dirty="0">
                <a:solidFill>
                  <a:srgbClr val="FF0000"/>
                </a:solidFill>
              </a:rPr>
              <a:t>(</a:t>
            </a:r>
            <a:r>
              <a:rPr lang="es-ES" sz="1600" dirty="0" err="1">
                <a:solidFill>
                  <a:srgbClr val="FF0000"/>
                </a:solidFill>
              </a:rPr>
              <a:t>Automatic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Dependent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Surveillance</a:t>
            </a:r>
            <a:r>
              <a:rPr lang="es-ES" sz="1600" dirty="0">
                <a:solidFill>
                  <a:srgbClr val="FF0000"/>
                </a:solidFill>
              </a:rPr>
              <a:t> Broadcast)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01B73C2-A589-EC10-3520-761DD76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66" y="866776"/>
            <a:ext cx="4220595" cy="52099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059A51-BB92-2D2F-CA8D-BBE7869F5CCE}"/>
              </a:ext>
            </a:extLst>
          </p:cNvPr>
          <p:cNvSpPr txBox="1"/>
          <p:nvPr/>
        </p:nvSpPr>
        <p:spPr>
          <a:xfrm>
            <a:off x="1606609" y="1580972"/>
            <a:ext cx="5941157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Transmite de manera automática periódicamente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Depende del transpondedor y de los sensores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Permite el seguimiento  control de la aeronave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Emite los datos a través de señales de radiofrecuencia en abierto y en todas direcciones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Emite en la banda de los 1090Mhz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Usan modulación digital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Existe tres tipos de transpondedor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1685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55A0FAD-2FE3-4F4E-8C57-3164D8BA0F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D92683-7DBF-481D-953B-1E64AA0F5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98DD0F-11E4-440F-A28C-A619205B3F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43235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C7057C-DEC2-4B02-9CCF-EDB8C88756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0985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91D92071-9A15-4C67-A3FE-C13F78CF69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D998DFB-4BDF-4F34-90A2-7ABB81BB08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F5ADEF9-2F81-4868-B58A-9495A96F5D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508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F01A64-A3E8-424C-B9DB-F7E44DDCA4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089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8CA2F1-0DCD-42A8-BC27-949236B3C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2654A1-4620-442E-B638-86578EBE4E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26E230D-8216-4289-81F7-1EE88049D4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85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5A6FAF-DAE4-4E89-B950-1A37936A4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230855F-0163-4D32-99A8-E9F506BC3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C43248-634C-491A-A519-DA1FF963B3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26554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7A2937-3D8B-406C-9386-5BCD3865F8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3908E8-F994-465A-AFC2-690507FE2D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BD092D8-5B40-4760-9774-48757BAE84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917E1A0-FD88-448B-A609-7EE7FE54B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215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7A2937-3D8B-406C-9386-5BCD3865F8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7C6C5BB-AB6F-41C3-AE6B-B10C341A55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9CCAE2A-B67C-433E-9A99-57B10E6100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4F0CCAB-37E1-42B7-BC7B-3864D46FF5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926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Opensky</a:t>
            </a:r>
            <a:r>
              <a:rPr lang="es-ES" dirty="0"/>
              <a:t> Network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3074" name="Picture 2" descr="Assembled components">
            <a:extLst>
              <a:ext uri="{FF2B5EF4-FFF2-40B4-BE49-F238E27FC236}">
                <a16:creationId xmlns:a16="http://schemas.microsoft.com/office/drawing/2014/main" id="{91BAE23F-C9A2-A1D4-7010-3D904EB9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71" y="1435608"/>
            <a:ext cx="4982148" cy="217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27A0FCA-BE95-F8F4-A17B-F83A3B43F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 r="6762" b="15363"/>
          <a:stretch/>
        </p:blipFill>
        <p:spPr bwMode="auto">
          <a:xfrm>
            <a:off x="7018971" y="3730752"/>
            <a:ext cx="4979689" cy="234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4985C8-29EE-A59C-2B50-F7E9F42BA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2" y="1251033"/>
            <a:ext cx="5662830" cy="45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CC83F91-0837-560B-19C8-8CD6E952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40" y="167507"/>
            <a:ext cx="962924" cy="96295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457CDA3-E725-1EFD-7000-D79D46ACCC28}"/>
              </a:ext>
            </a:extLst>
          </p:cNvPr>
          <p:cNvSpPr txBox="1"/>
          <p:nvPr/>
        </p:nvSpPr>
        <p:spPr>
          <a:xfrm>
            <a:off x="1422400" y="1508760"/>
            <a:ext cx="897128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Punto de entrada de la aplicación, es la tecnología que multiplataforma que actúa como lenguaje base para unir las tecnologías de la aplicación.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crear etiquetas personalizadas (A-</a:t>
            </a:r>
            <a:r>
              <a:rPr lang="es-ES" dirty="0" err="1"/>
              <a:t>Frame</a:t>
            </a:r>
            <a:r>
              <a:rPr lang="es-ES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JavaScript de forma nativa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WebGL</a:t>
            </a:r>
            <a:r>
              <a:rPr lang="es-ES" dirty="0"/>
              <a:t> de forma nativa para renderizar gráficos 3D a través de OpenGL.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WebXR</a:t>
            </a:r>
            <a:r>
              <a:rPr lang="es-ES" dirty="0"/>
              <a:t> de forma nativa para crear experiencias de realidad virtual</a:t>
            </a:r>
          </a:p>
        </p:txBody>
      </p:sp>
    </p:spTree>
    <p:extLst>
      <p:ext uri="{BB962C8B-B14F-4D97-AF65-F5344CB8AC3E}">
        <p14:creationId xmlns:p14="http://schemas.microsoft.com/office/powerpoint/2010/main" val="34170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CCC83F91-0837-560B-19C8-8CD6E952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40" y="167507"/>
            <a:ext cx="962924" cy="96295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380491"/>
            <a:ext cx="943106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12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URJC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CB0017"/>
      </a:accent2>
      <a:accent3>
        <a:srgbClr val="E65B56"/>
      </a:accent3>
      <a:accent4>
        <a:srgbClr val="941011"/>
      </a:accent4>
      <a:accent5>
        <a:srgbClr val="C0C0C0"/>
      </a:accent5>
      <a:accent6>
        <a:srgbClr val="999998"/>
      </a:accent6>
      <a:hlink>
        <a:srgbClr val="CB0017"/>
      </a:hlink>
      <a:folHlink>
        <a:srgbClr val="CB001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URJC - v2" id="{504B3BCA-26E5-4195-9B8F-1CC446008E6E}" vid="{CEE97C2D-F4CA-4E67-82DA-124DC9603F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</TotalTime>
  <Words>1113</Words>
  <Application>Microsoft Office PowerPoint</Application>
  <PresentationFormat>Panorámica</PresentationFormat>
  <Paragraphs>201</Paragraphs>
  <Slides>67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3" baseType="lpstr">
      <vt:lpstr>Arial</vt:lpstr>
      <vt:lpstr>Arial Black</vt:lpstr>
      <vt:lpstr>NimbusRomNo9L-MediItal</vt:lpstr>
      <vt:lpstr>NimbusRomNo9L-Regu</vt:lpstr>
      <vt:lpstr>Proxima Nova</vt:lpstr>
      <vt:lpstr>Tema de Office</vt:lpstr>
      <vt:lpstr>VISUALIZACIÓN EN REALIDAD VIRTUAL DE DATOS AERONÁUTICOS CON CONTEXTO GEOESPACIAL</vt:lpstr>
      <vt:lpstr>Contexto</vt:lpstr>
      <vt:lpstr>Objetivos</vt:lpstr>
      <vt:lpstr>Tecnologías relacionadas</vt:lpstr>
      <vt:lpstr>Mapa de tecnologías</vt:lpstr>
      <vt:lpstr>ADS-B (Automatic Dependent Surveillance Broadcast)</vt:lpstr>
      <vt:lpstr>Opensky Network</vt:lpstr>
      <vt:lpstr>HTML5</vt:lpstr>
      <vt:lpstr>HTML5</vt:lpstr>
      <vt:lpstr>HTML5</vt:lpstr>
      <vt:lpstr>A-Frame y Three.js</vt:lpstr>
      <vt:lpstr>Proceso de desarrollo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DISEÑO E IMPLEMENTACIÓN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Construcción de escenas</vt:lpstr>
      <vt:lpstr>Construcción de escenas</vt:lpstr>
      <vt:lpstr>Construcción de escenas</vt:lpstr>
      <vt:lpstr>Construcción de escenas</vt:lpstr>
      <vt:lpstr>Construcción de escenas</vt:lpstr>
      <vt:lpstr>Construcción de escenas</vt:lpstr>
      <vt:lpstr>Componentes reutilizables</vt:lpstr>
      <vt:lpstr>Trabajos futuros</vt:lpstr>
      <vt:lpstr>Conclusiones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EN REALIDAD VIRTUAL DE DATOS AERONÁUTICOS CON CONTEXTO GEOESPACIAL</dc:title>
  <dc:creator>Victor Jesus Temprano Hernandez</dc:creator>
  <cp:lastModifiedBy>Victor Jesus Temprano Hernandez</cp:lastModifiedBy>
  <cp:revision>37</cp:revision>
  <dcterms:created xsi:type="dcterms:W3CDTF">2023-07-11T19:19:39Z</dcterms:created>
  <dcterms:modified xsi:type="dcterms:W3CDTF">2023-07-15T11:21:21Z</dcterms:modified>
</cp:coreProperties>
</file>